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82" r:id="rId20"/>
    <p:sldId id="283" r:id="rId21"/>
    <p:sldId id="284" r:id="rId22"/>
    <p:sldId id="274" r:id="rId23"/>
    <p:sldId id="275" r:id="rId24"/>
    <p:sldId id="279" r:id="rId25"/>
    <p:sldId id="280" r:id="rId26"/>
    <p:sldId id="281" r:id="rId27"/>
    <p:sldId id="276" r:id="rId28"/>
    <p:sldId id="277" r:id="rId29"/>
    <p:sldId id="278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4046971-9955-9CAC-16CA-62D23E9E25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79FEE6E-22D8-ED1D-E8A1-9086E35457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881AB0CC-18D1-A212-054D-0DD86FEA1B2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47B34E21-33C8-5818-F4B2-936B14F382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84AB09E2-2884-703D-9AFF-2A5ED92060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46B3D654-CD6A-AA46-EB04-CFB675B06A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3908D6-A485-401D-B346-2985D4EA982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91ED3C-AF73-DDD2-F7EC-BD108C9869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01344-F174-416A-A441-E1708708DDB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97E044FF-50DB-8972-0DD6-A0EA6C3C59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B00277A-CE37-B24E-0696-6F280CF1F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319CC6-9964-D708-A434-2D3ACFFF73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7AB84-55CB-46D6-BDB1-61C69C6B0F1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BC58B9F9-42D0-4D99-73B7-6C724C59FC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5C4B987-DE0D-4ED3-C9E8-E25E5F1A9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5530EF-F87A-1BC8-CF37-CA98F336A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13CF6-9589-47B1-A631-F51F1C3F853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9B65436C-C36D-0DCF-52BF-D93882560C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D8496D8-8A93-6DD0-B3D5-B92C8A441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008B6D5-01B0-E2D4-0189-1CE0E182B7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4579F-74FE-45BB-AE06-C54A14248A89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1111FB46-818D-C7EA-AAA1-4EEFE65F35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1B8A29E-A261-021C-9B33-E65ED2CBE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9B5864-D72E-28DE-5278-0D804049DF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30F42-CBD0-4970-A51F-9451968EFE2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9EDCC4CC-19E1-BC05-1911-B11B47529F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548B39B-5F5E-E544-A3BD-9C548AC82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DBBBA9-0387-6DD3-A130-F9C1EAA7DE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CEDA0-3EBF-4406-8C85-6ADAF4CAC8EF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D54F9353-CD71-4AF1-F17C-CD0F3154ED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CC2139B-E57D-62D1-D1DA-E4130EBC4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8B8079-B9B1-475D-F361-82251961A5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608BD-A47C-4C30-B785-6E647A04206D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FEB4AB85-37C8-0882-5409-CB19F5D321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1AC58C3-CC5E-2D00-8AB2-A73B362D2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AA8100-ABEA-DEBD-F368-2259A2FF2E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BEA06-68D0-4AB5-9F59-F3965C665EDB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AFF475A3-7EC2-6E2E-19D0-0DE274E529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EE2B0F6-72A8-D015-02E7-F9FE395DB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217583-9083-EB6B-FC4D-03BAE7C29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DBEE5-816D-4597-A4F6-04C303B9A818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0BC42DCE-6C5E-317D-39F2-90238CCC27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6DF6CA83-4A1E-3C57-F81E-6090D8AC6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C3A000-2B76-5FE7-56E9-47EE1CE3B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07E2F-8BB7-47E3-9B87-CE75D6554D8E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803F9C7B-6E59-1274-2D74-A3563AF69D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A789031-897B-A61E-5816-223230F73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7EFC7D-54A6-B0C5-D240-989D450EE9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CA0B9-9DA8-4F11-935D-5E5D050823AA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E7E2CDC6-F19D-469C-F77B-09C5602E0A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8C68C51-9331-828D-72D1-90B9B7FED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AF4BF7-4217-AE6F-0A34-BAB6082C39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252DF-F026-44F4-8D85-29F3B59ADFC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2A6FEF24-879A-6A05-6762-8E0A533526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C6B9B02-CA4F-F4AF-AB1D-DE2DF7EC2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090CBF-DB6B-0873-7621-A5E783EA8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92E45-8FCB-4DF0-9665-840EAD686F83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8C440C2B-C51A-9BA4-80B4-B6C35948E0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087A8896-AEF3-85E0-041A-2304220AE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9807B1-A19D-BEC9-C216-0282CD9782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4726D-8DE4-4D81-B764-844CF27A2682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51EEFF65-C907-0869-F471-A817D77711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05D732F-7DD5-9E06-1169-118A81209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E41ACD-B88B-5CCC-D3E1-87C42D67CF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CA5E5-D395-4793-A052-8A707C178D1A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09E805FE-E66B-847C-2CE8-32632CCCD3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45169EF-4C60-42DC-160A-5D38505DF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EA96734-BF2A-422F-EA99-46CCE9B1F0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CABB9-51EC-4DF5-A477-EBDD6CCEC1D2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8E0C6636-D7DC-201B-BBB2-566BB6FB19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61A4F3BB-E327-5C05-F095-1DC4BC965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EB05EA-14B8-9246-D2F6-6F000321D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91A24-9F71-4254-A29D-3FD7C92019D3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8EAB8656-AE31-A9E8-CC79-DA9FF5F8F5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6A5F61B-6A64-7989-513A-6A63C1B72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DCA6BF-397A-B8BE-AF30-126CC1664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4E4D8-4031-4ECD-8D58-EFBE3E0119C6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19CBA5C0-DBE5-6D03-FB71-4C5339EB0E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511348C-FA05-AFF4-F073-F0B5053CA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D34512-89EB-2122-06DF-E23A5EAD8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57119-5B5D-49A0-ACA1-3893C2EAA3A9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720F0B22-4B69-6B81-DF8C-BF47EC2795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F85F1DC-DC14-ECE3-767E-843DC42A3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7896F6-3341-DDDC-699D-5EE3CECA0F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DC2BF-4732-43E4-8FCC-6CD0CD072C5F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426CE844-0EB3-5436-0E64-B5396C4CA6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41EDC72C-70A0-6C53-C161-9C68D3A7C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EDC1FF-44B8-6E72-7004-7220DC333E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EDF70-394F-4829-B69B-F80A22984277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1332AFAA-BE1D-B20B-A303-4C775A3A40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CAA532A7-4ADA-8C33-1EB7-FDC8165C9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1C9434-F6E2-E261-34A5-1E42B4443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F6400-D986-4134-BB16-20AA2D82AFEE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011A8260-50E7-1CE7-1700-14F8F5E432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67D6A330-41B3-ACB0-4B2A-B0E4732B8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62DBC5-26B4-974D-D8FA-CB495AD9D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2F3A4-D813-4106-877F-224D9D925E1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7B45FFC3-C9FD-714A-2DBF-486F11A41D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2AC532B-1C91-1F63-7661-9984CF8B9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86BEB1-B60F-1C00-B8C3-0C270AFF4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EAE88-7856-4792-827B-CBB47BE4F46A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CFEB8F27-E9FA-5B98-35E5-48112A6CCF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72A23B5F-19AB-2535-A537-CFEA2F2E9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FBF0BD-B943-2536-A7C7-A970B2665B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23D96-A3A0-41FB-9622-A36DACBB9542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27B3D5E7-DFF4-D9ED-DA4D-59E18225A3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8686CED-80B4-C1B9-3030-B81C7725D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835FF0-0273-4D57-7F92-83451F5AE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E1738-C7BD-424D-AC05-668CAAA72904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38C5DB0C-8C51-7AD0-F3EB-5ECE1E7D11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0F89AAA2-24C0-94AD-CE72-223CECBCA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2E2C88-93F3-2636-4D6C-0686C4903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BCEE3-3203-4A57-BF79-2FAFF384E345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84915946-7BF5-0B12-9A8F-AF0AA9AF63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FF64F6F5-41C4-FA49-4F6A-7DFF82835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BC0914-8B10-2ED5-A311-F62AD9273E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5A4E9-AC91-4175-9DE5-CDB9EB120FA8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67FD8FD8-1171-C5D1-A03E-473D052F4B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2144CB49-62AA-7C30-0BA4-7F1FFAE2F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4F9FB0-CDB5-A208-C5C9-51F7D0783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ABE0A-59AE-46BA-9340-8435D9E7A1F6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EF114321-0BA7-D4ED-3054-7897E3239F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CB08542-40F2-4982-84E3-E001F7184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29FC55-BB22-DA6B-75E2-367BF1F688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4EABA-CEA8-491A-B1C9-52503086A3DD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984EACA-77FF-9995-110A-902AB08378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DC75D6C-1CBB-A10B-7187-73E4E157B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35AFF0-0AFE-0E1E-2E21-48DEC415E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92848-792B-4F10-BDCF-D6836AD2421D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643F997C-AC24-167C-ED71-1FCDFA695D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32D7099F-8AC8-A97C-8236-E8A893003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4340A6-2CB3-802A-7895-6C74B62545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F23B6-94AE-4405-91E0-C0CCC51CFC19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099E48DD-3719-2CE4-063F-1F4830CA6D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FABA761F-CF81-8E00-6FF6-48F4D7E06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B94EEB-2BC7-FD6E-4572-45056EF39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9CF80-6BDE-4088-9CD3-51FD421E77F2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D1F808BF-7C48-D745-AB19-E81EA5C0BC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F008523-6365-1D71-F8B3-060B355D7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AB6B8C-C6AE-D7E2-182A-A3FAFDEF58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6A19E-10DF-4A18-98AC-8FC018DC41B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047423AA-AFE5-5927-8D2D-EBA3FF3375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1DD2BF7-6C86-EC22-4E91-42FE19085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680D82-0939-D4D3-207E-2EEC72612D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962E7B-CAB4-4797-BA46-E774DB0C1C0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0BD95B19-B926-6E22-C209-57B4B9FB16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C38395E8-E707-DF5F-A552-FE3B9B12D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C3C2C3-27AD-906C-34CD-81D16646F4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46C99B-655D-4EB6-B073-F3C7FCFEF06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FF694DAE-BF25-3197-23A4-847A478B61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6D919D2-F73F-EC64-1922-89459D768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FD5E6C-A915-13D8-9949-2BDE890098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BE375-423F-491C-B28D-F8EFA09654C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28B4370B-4992-A4BD-062B-F857C8DDAF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F7711FD-BA36-0F0E-113C-5A9F5FE02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104A86-1213-CBB5-5FFA-BDD3FB87BB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EDE5C6-2B7B-4C84-B26B-3FB33A9AB2B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139D7BE0-EC09-1C72-A957-35B1FACECC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7D7DC4A-1BA8-1922-AA6C-59A63E485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2A3A67-0F65-90C9-FE03-2E845AD737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D10EB9-A3D9-47FC-816D-7AD31128435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E9DF35A-465B-E351-20CF-0C199E8552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5E79A64-D808-E4EC-DB86-CD88E4F93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61CF-DA3C-FD8D-BDFC-7D0C13D28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DC9B7-11EB-35F9-A41E-CC362FD8D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1FCD7-591A-0AAD-D81D-7E7D0BD83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0496D-F251-A35F-FA16-F42C906C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E8B2E-5642-B7A9-9C74-A5C4C42B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A28A8-C34A-439B-9BBB-183CBA9F2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56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93AE-9518-90B3-796B-2F5099B6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8C6DA-3CA9-9563-B05D-699420F40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0FEA9-CBEE-7E44-69A6-0BA387AD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8F77-0207-EB4E-A70D-B9BC47A0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18DFC-6BA6-D6A1-9D1A-54336422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C5F4-4822-42AA-91AC-9977030FC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78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7905C-3BA1-53C9-71EE-4FE623ED3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B1EBF-2191-7C4D-07EC-402129157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FF402-2A3D-8EC4-B01A-313BED4B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3B518-D660-B76B-4FB9-00B76167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0B30-3ECB-8B68-F3B3-93FBCA8C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3E8F5-2B51-4C9A-9D97-923C0373E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39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6645-8E83-72D2-C6DD-09C5E62E5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54FC0-5BDA-2F85-0715-963279598DE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19701AAD-C1AB-2BF4-E59C-1254870B0ED2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206FA-CB47-65C7-DD80-1AD135DA5E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B57EF-0493-4EFB-95F9-493476D5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F8B90-70C4-BFD7-34AE-040ECB6F5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26A5A1-DF61-4109-8E2C-5D571F4D5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52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BEC9-E6FE-564C-5E5A-97F18EA3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00517D62-8C43-5FA4-E06D-1E3CFF0DA764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F01A4-6825-E5D6-E78C-1F92996D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1E68A-57B3-7047-4229-DFD4A611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A4824-5146-82BC-CBB1-3702E703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2385BB-2A4B-4577-85EB-F048E3556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66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2CE15-AD62-AAC2-4502-2A0D9AC7E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00A2-388A-9A59-BCE4-6195937A3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70FB6-B780-DF7E-E47B-7C93EBF0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4B30F-6C43-7A23-98EA-4F0F3C3C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B09F4-1F80-DA7B-A371-8B853A6C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5B780-69C6-4A9A-BF58-0F2496C1F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82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183A-0307-9C30-5A0B-BB1F2F80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91312-CC1A-8E24-8D74-92E90FE8C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2C0A8-5A13-A17B-224F-516FE9AC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86ACC-D5DA-DFFF-EC03-7BBDED84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37BE5-E41D-1429-FC19-EA287FA10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653D0-95B9-4C8F-BB2D-0562E113D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01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E8D26-C229-527D-BEAA-31E622DC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5F9FF-DA53-3174-C1A8-3D49087F1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3F396-8CE6-9791-835D-633213BBF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C713F-C3FC-CEBB-D305-D31475561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6B7B2-C282-DB71-B917-230C5940E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1755E-1BC3-D96E-9888-C1B42503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D7913-182A-4772-9EDF-554C4F79BE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3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8A795-D3AD-EF85-C75D-19F3A5C7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1C850-C150-A5DE-602B-0C436BDAE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567B3-3A3B-3E9C-7EB5-9AFE7E09E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C93D6-12C1-2B1F-F4A7-9A0149187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8313F-4733-70EF-2EA7-2D939327C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E7653-EFF8-BDB9-116C-5E4A3A0A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2B910-5A3D-878E-D679-B6334708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0527D-2748-A682-A9EB-E6964438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A32B3-87E1-49B6-A4D2-A63F9A60D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5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6F5F-1D88-E9FC-7284-4EC49B0D5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A125BD-BCDE-24B5-DBC6-982DB6E0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D857E-E2E6-A47A-DE2D-F284A7FF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6BFAF-B107-FD15-6393-A65ADF38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F63A9-F42C-4290-BCE9-CED4FABE23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58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8FDAB-F4F5-A5A7-56AE-273C5A85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CEA563-AB82-9F40-DBE2-BA7C6A89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B83C8-FB54-548F-85F3-7AC7ECEA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CC6BB-5BE1-4E4A-A80D-E1333162F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95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8E24F-2D4B-CF0D-9D78-20CDA4F3E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79207-E235-8204-79D2-5CDBF894B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A7249-2C99-8A63-C13A-E4A288C9C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CD327-02C1-4DBA-00EC-298746AE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BE24-51AB-6B3B-CB9E-0C18A46A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F202C-142B-D521-A041-FC0EEE09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276DD-E070-4B7D-8EA6-C14C6B16B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40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30F56-3EDB-5E37-7874-0B164026D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C9CA09-290A-DDE5-2CFE-C293A8AEC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FDDBC-6649-3D30-5552-9D0E22A07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C6138-1E77-4C5D-ADE3-EDDC8BC2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C7AF9-5D10-F534-4FAC-0A9E9780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431D5-80C3-48B7-730D-35C2BECF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41AC1-595A-4AF8-9ADA-CA04B247BB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66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24E3D2B-69A5-FDD0-92AD-33C99947F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389F18-B429-EDC0-FE7C-AB5AA8856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734539-6615-6A12-3782-EA97FB116F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D157F1-3B27-FEC1-BB27-13F17A1A74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8A3133-CD7E-A021-A1A5-75F17C1B58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AB9E5A-8168-41E7-A5FC-C616E42088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ps.k12.va.us/NewingtonForestES/Gradepages/World%20War%20I/images/WWIflames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on-imaging.com/speakman/wwi/trench01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atwar.ie/ir-batt_gfx/trenches.jpg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ckmatack.ca/2003/Poppies.jpg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5F44B8-1D76-B4FE-8912-55DD1919A3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600200"/>
          </a:xfrm>
        </p:spPr>
        <p:txBody>
          <a:bodyPr anchor="ctr"/>
          <a:lstStyle/>
          <a:p>
            <a:r>
              <a:rPr lang="en-US" altLang="en-US" sz="4400">
                <a:latin typeface="Bell MT" panose="02020503060305020303" pitchFamily="18" charset="0"/>
              </a:rPr>
              <a:t>World War I</a:t>
            </a:r>
          </a:p>
        </p:txBody>
      </p:sp>
      <p:pic>
        <p:nvPicPr>
          <p:cNvPr id="2053" name="Picture 5">
            <a:hlinkClick r:id="rId3"/>
            <a:extLst>
              <a:ext uri="{FF2B5EF4-FFF2-40B4-BE49-F238E27FC236}">
                <a16:creationId xmlns:a16="http://schemas.microsoft.com/office/drawing/2014/main" id="{2A0FA843-EC61-D65C-42C8-21C944473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62088"/>
            <a:ext cx="716280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406A12A-5F34-87E7-A755-974FBAE5D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Schlieffen Plan’s </a:t>
            </a:r>
            <a:br>
              <a:rPr lang="en-US" altLang="en-US" sz="4000"/>
            </a:br>
            <a:r>
              <a:rPr lang="en-US" altLang="en-US" sz="4000"/>
              <a:t>Destructive Nature</a:t>
            </a:r>
          </a:p>
        </p:txBody>
      </p:sp>
      <p:pic>
        <p:nvPicPr>
          <p:cNvPr id="14346" name="Picture 10">
            <a:extLst>
              <a:ext uri="{FF2B5EF4-FFF2-40B4-BE49-F238E27FC236}">
                <a16:creationId xmlns:a16="http://schemas.microsoft.com/office/drawing/2014/main" id="{70F67B4A-65D3-FE7B-70B3-1D2222AA1B3E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447800"/>
            <a:ext cx="6781800" cy="5086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>
            <a:extLst>
              <a:ext uri="{FF2B5EF4-FFF2-40B4-BE49-F238E27FC236}">
                <a16:creationId xmlns:a16="http://schemas.microsoft.com/office/drawing/2014/main" id="{F3EF0050-EE2C-832E-73F6-5227A85ED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Schlieffen Plan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3E53D127-2BEB-10FF-4624-E956B7DE2C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Invade western front 1</a:t>
            </a:r>
            <a:r>
              <a:rPr lang="en-US" altLang="en-US" sz="2800" baseline="30000"/>
              <a:t>st</a:t>
            </a:r>
          </a:p>
          <a:p>
            <a:r>
              <a:rPr lang="en-US" altLang="en-US" sz="2800"/>
              <a:t>After defeating France concentrate on the Eastern front</a:t>
            </a:r>
          </a:p>
          <a:p>
            <a:r>
              <a:rPr lang="en-US" altLang="en-US" sz="2800"/>
              <a:t>Avoid fighting a 2 front war</a:t>
            </a:r>
          </a:p>
        </p:txBody>
      </p:sp>
      <p:pic>
        <p:nvPicPr>
          <p:cNvPr id="18440" name="Picture 8">
            <a:extLst>
              <a:ext uri="{FF2B5EF4-FFF2-40B4-BE49-F238E27FC236}">
                <a16:creationId xmlns:a16="http://schemas.microsoft.com/office/drawing/2014/main" id="{A9BF7023-EB53-ECDF-2C87-915A27DEE26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447800"/>
            <a:ext cx="3886200" cy="5105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6D898783-1ACB-578E-2ADB-D2A15E075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Schlieffen Plan’s </a:t>
            </a:r>
            <a:br>
              <a:rPr lang="en-US" altLang="en-US" sz="4000"/>
            </a:br>
            <a:r>
              <a:rPr lang="en-US" altLang="en-US" sz="4000"/>
              <a:t>Destructive Nature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CC45CFA6-9D17-024D-7CF2-90D05D60EF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Germany made vast encircling movement through Belgium to enter Paris</a:t>
            </a:r>
          </a:p>
          <a:p>
            <a:r>
              <a:rPr lang="en-US" altLang="en-US" sz="2800"/>
              <a:t>Underestimated speed of the British mobilization</a:t>
            </a:r>
          </a:p>
          <a:p>
            <a:pPr lvl="1"/>
            <a:r>
              <a:rPr lang="en-US" altLang="en-US" sz="2400"/>
              <a:t>Quickly sent troops to France</a:t>
            </a:r>
          </a:p>
        </p:txBody>
      </p:sp>
      <p:pic>
        <p:nvPicPr>
          <p:cNvPr id="16392" name="Picture 8">
            <a:extLst>
              <a:ext uri="{FF2B5EF4-FFF2-40B4-BE49-F238E27FC236}">
                <a16:creationId xmlns:a16="http://schemas.microsoft.com/office/drawing/2014/main" id="{395D3B56-8720-9FEC-22A9-4A83465D5E68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32013"/>
            <a:ext cx="4267200" cy="3657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8037D1A-1153-F79F-BDA8-28D2B62B6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Schlieffen Plan’s </a:t>
            </a:r>
            <a:br>
              <a:rPr lang="en-US" altLang="en-US" sz="4000"/>
            </a:br>
            <a:r>
              <a:rPr lang="en-US" altLang="en-US" sz="4000"/>
              <a:t>Destructive Nature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21D861A-B90E-07DA-5FC8-A06F78EB55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Sept 6-10, 1914</a:t>
            </a:r>
          </a:p>
          <a:p>
            <a:pPr lvl="1"/>
            <a:r>
              <a:rPr lang="en-US" altLang="en-US" sz="2400"/>
              <a:t>Battle of Marne</a:t>
            </a:r>
          </a:p>
          <a:p>
            <a:pPr lvl="1"/>
            <a:r>
              <a:rPr lang="en-US" altLang="en-US" sz="2400"/>
              <a:t>Stopped the Germans but French troops were exhausted</a:t>
            </a:r>
          </a:p>
          <a:p>
            <a:pPr lvl="1"/>
            <a:r>
              <a:rPr lang="en-US" altLang="en-US" sz="2400"/>
              <a:t>Both sides dug trenches for shelter</a:t>
            </a:r>
          </a:p>
          <a:p>
            <a:pPr lvl="1">
              <a:buFontTx/>
              <a:buNone/>
            </a:pPr>
            <a:endParaRPr lang="en-US" altLang="en-US" sz="2400"/>
          </a:p>
          <a:p>
            <a:pPr lvl="1">
              <a:buFontTx/>
              <a:buNone/>
            </a:pPr>
            <a:r>
              <a:rPr lang="en-US" altLang="en-US" sz="2400"/>
              <a:t>STALEMATE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64294D5B-9E8E-5B26-661B-E7E4CEE44DC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32013"/>
            <a:ext cx="4267200" cy="36576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:a16="http://schemas.microsoft.com/office/drawing/2014/main" id="{6CA5EA95-4B09-6D86-5AF1-CDF79FA38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Trenches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9DF0427-C8A3-3310-3543-1F500647D0E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Trenches dug from English Channel to Switzerland</a:t>
            </a:r>
          </a:p>
          <a:p>
            <a:r>
              <a:rPr lang="en-US" altLang="en-US" sz="2800"/>
              <a:t>6,250 miles</a:t>
            </a:r>
          </a:p>
          <a:p>
            <a:r>
              <a:rPr lang="en-US" altLang="en-US" sz="2800"/>
              <a:t>6 to 8 feet deep</a:t>
            </a:r>
          </a:p>
          <a:p>
            <a:r>
              <a:rPr lang="en-US" altLang="en-US" sz="2800"/>
              <a:t>Immobilized both sides for 4 years</a:t>
            </a:r>
          </a:p>
        </p:txBody>
      </p:sp>
      <p:pic>
        <p:nvPicPr>
          <p:cNvPr id="21512" name="Picture 8">
            <a:extLst>
              <a:ext uri="{FF2B5EF4-FFF2-40B4-BE49-F238E27FC236}">
                <a16:creationId xmlns:a16="http://schemas.microsoft.com/office/drawing/2014/main" id="{B5078880-4CC2-5306-5C4A-91B841012F7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3313" y="1447800"/>
            <a:ext cx="3652837" cy="5029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D4D5E75-589B-57F4-02E7-0D6BA2B6F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Trenches</a:t>
            </a:r>
          </a:p>
        </p:txBody>
      </p:sp>
      <p:pic>
        <p:nvPicPr>
          <p:cNvPr id="23559" name="Picture 7">
            <a:extLst>
              <a:ext uri="{FF2B5EF4-FFF2-40B4-BE49-F238E27FC236}">
                <a16:creationId xmlns:a16="http://schemas.microsoft.com/office/drawing/2014/main" id="{04B1C8A4-0AD5-0F79-9E0A-34D38799E8F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255713"/>
            <a:ext cx="7924800" cy="47021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3E0A76C-B167-B713-6AB6-11AD26739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928A36C3-8D95-B5A1-E362-EF5B104D6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0"/>
            <a:ext cx="4746625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>
            <a:extLst>
              <a:ext uri="{FF2B5EF4-FFF2-40B4-BE49-F238E27FC236}">
                <a16:creationId xmlns:a16="http://schemas.microsoft.com/office/drawing/2014/main" id="{883B90FB-0CC7-51D8-7B5E-F11F1083D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25605" name="Picture 5">
            <a:hlinkClick r:id="rId3"/>
            <a:extLst>
              <a:ext uri="{FF2B5EF4-FFF2-40B4-BE49-F238E27FC236}">
                <a16:creationId xmlns:a16="http://schemas.microsoft.com/office/drawing/2014/main" id="{02E2F098-26E4-BC98-CA93-955B6E14984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57150"/>
            <a:ext cx="8382000" cy="653891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19BEE274-C312-CA62-701A-F19700CBE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Life in the Trenches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E74C7B1A-530E-95DB-73F2-95A8A87CAA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Elaborate systems of </a:t>
            </a:r>
            <a:r>
              <a:rPr lang="en-US" altLang="en-US" sz="2800" u="sng"/>
              <a:t>defense</a:t>
            </a:r>
          </a:p>
          <a:p>
            <a:pPr lvl="1"/>
            <a:r>
              <a:rPr lang="en-US" altLang="en-US" sz="2000"/>
              <a:t>barbed wire</a:t>
            </a:r>
          </a:p>
          <a:p>
            <a:pPr lvl="1"/>
            <a:r>
              <a:rPr lang="en-US" altLang="en-US" sz="2000"/>
              <a:t>Concrete machine gun nests</a:t>
            </a:r>
          </a:p>
          <a:p>
            <a:pPr lvl="1"/>
            <a:r>
              <a:rPr lang="en-US" altLang="en-US" sz="2000"/>
              <a:t>Mortar batteries</a:t>
            </a:r>
          </a:p>
          <a:p>
            <a:pPr lvl="1"/>
            <a:r>
              <a:rPr lang="en-US" altLang="en-US" sz="2000"/>
              <a:t>Troops lived in holes underground</a:t>
            </a:r>
          </a:p>
        </p:txBody>
      </p:sp>
      <p:pic>
        <p:nvPicPr>
          <p:cNvPr id="27656" name="Picture 8">
            <a:extLst>
              <a:ext uri="{FF2B5EF4-FFF2-40B4-BE49-F238E27FC236}">
                <a16:creationId xmlns:a16="http://schemas.microsoft.com/office/drawing/2014/main" id="{A6F8F1CE-39E5-283B-604D-A06BD9A034B8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2251075"/>
            <a:ext cx="4800600" cy="33305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C10FC46-181E-2932-BA7B-9CF947DBB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Life in the Trenches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5C03300-2694-1D64-E79E-772757D0280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Boredom</a:t>
            </a:r>
          </a:p>
          <a:p>
            <a:pPr lvl="1"/>
            <a:r>
              <a:rPr lang="en-US" altLang="en-US" sz="2000"/>
              <a:t>Soldiers read to pass the time</a:t>
            </a:r>
          </a:p>
          <a:p>
            <a:pPr lvl="1"/>
            <a:r>
              <a:rPr lang="en-US" altLang="en-US" sz="2000"/>
              <a:t>Sarah Bernhardt came out to the front to read poetry to the soldiers</a:t>
            </a:r>
          </a:p>
          <a:p>
            <a:pPr lvl="1">
              <a:buFontTx/>
              <a:buNone/>
            </a:pPr>
            <a:endParaRPr lang="en-US" altLang="en-US" sz="2000"/>
          </a:p>
        </p:txBody>
      </p:sp>
      <p:pic>
        <p:nvPicPr>
          <p:cNvPr id="39943" name="Picture 7">
            <a:extLst>
              <a:ext uri="{FF2B5EF4-FFF2-40B4-BE49-F238E27FC236}">
                <a16:creationId xmlns:a16="http://schemas.microsoft.com/office/drawing/2014/main" id="{1CCBD8BD-0953-BBBD-8497-CDC320C94072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1947863"/>
            <a:ext cx="4572000" cy="3429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AFB99BB-4506-6DD9-FC24-3BDAB09BC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Book Antiqua" panose="02040602050305030304" pitchFamily="18" charset="0"/>
              </a:rPr>
              <a:t>Inevitability of war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2C73659-D295-BFA1-BA24-DB5C6F7EDA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latin typeface="Book Antiqua" panose="02040602050305030304" pitchFamily="18" charset="0"/>
              </a:rPr>
              <a:t>June 28, 1914 Archduke Francis Ferdinand of Austria assassinated</a:t>
            </a:r>
          </a:p>
          <a:p>
            <a:r>
              <a:rPr lang="en-US" altLang="en-US" sz="2400">
                <a:latin typeface="Book Antiqua" panose="02040602050305030304" pitchFamily="18" charset="0"/>
              </a:rPr>
              <a:t>July 5, 1914 Germany issues A-H “blank check” </a:t>
            </a:r>
          </a:p>
          <a:p>
            <a:pPr lvl="1"/>
            <a:r>
              <a:rPr lang="en-US" altLang="en-US" sz="2000">
                <a:latin typeface="Book Antiqua" panose="02040602050305030304" pitchFamily="18" charset="0"/>
              </a:rPr>
              <a:t>pledging military assistance if A-H goes to war against </a:t>
            </a:r>
            <a:r>
              <a:rPr lang="en-US" altLang="en-US" sz="2000" u="sng">
                <a:latin typeface="Book Antiqua" panose="02040602050305030304" pitchFamily="18" charset="0"/>
              </a:rPr>
              <a:t>Russia</a:t>
            </a:r>
          </a:p>
          <a:p>
            <a:r>
              <a:rPr lang="en-US" altLang="en-US" sz="2400">
                <a:latin typeface="Book Antiqua" panose="02040602050305030304" pitchFamily="18" charset="0"/>
              </a:rPr>
              <a:t>July 23, 1914 Austria issues Serbia an ultimatum</a:t>
            </a:r>
          </a:p>
          <a:p>
            <a:pPr>
              <a:buFontTx/>
              <a:buNone/>
            </a:pPr>
            <a:endParaRPr lang="en-US" altLang="en-US" sz="2400">
              <a:latin typeface="Book Antiqua" panose="02040602050305030304" pitchFamily="18" charset="0"/>
            </a:endParaRPr>
          </a:p>
          <a:p>
            <a:endParaRPr lang="en-US" altLang="en-US" sz="2400">
              <a:latin typeface="Book Antiqua" panose="02040602050305030304" pitchFamily="18" charset="0"/>
            </a:endParaRP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50ABDCA9-BDE1-A1F5-73E3-9D37D89B0CE2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49763" y="1066800"/>
            <a:ext cx="4570412" cy="5791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FC02583-9E74-65F8-B6C0-EF33A7E88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“Death is everywhere”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E3279F9-5634-D7C0-2E9D-C1DE58B40A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“We all had on us the stench of dead bodies.”  Death numbed the soldier’s minds.</a:t>
            </a:r>
          </a:p>
          <a:p>
            <a:r>
              <a:rPr lang="en-US" altLang="en-US" sz="2400"/>
              <a:t>Shell shock</a:t>
            </a:r>
          </a:p>
          <a:p>
            <a:r>
              <a:rPr lang="en-US" altLang="en-US" sz="2400"/>
              <a:t>Psychological devastation</a:t>
            </a:r>
          </a:p>
          <a:p>
            <a:endParaRPr lang="en-US" altLang="en-US" sz="2400"/>
          </a:p>
        </p:txBody>
      </p:sp>
      <p:pic>
        <p:nvPicPr>
          <p:cNvPr id="40967" name="Picture 7">
            <a:hlinkClick r:id="rId3"/>
            <a:extLst>
              <a:ext uri="{FF2B5EF4-FFF2-40B4-BE49-F238E27FC236}">
                <a16:creationId xmlns:a16="http://schemas.microsoft.com/office/drawing/2014/main" id="{A2EB1B37-761A-5F23-417A-F6B9FA7C1A2E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2133600"/>
            <a:ext cx="4610100" cy="34575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AEB4BFB-A614-59D1-228D-07A6BD4CA8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“Death is everywhere”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AB7C008D-99FE-ED2E-2A55-C90945C5DF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r>
              <a:rPr lang="en-US" altLang="en-US" sz="2800"/>
              <a:t>Mustard gas</a:t>
            </a:r>
          </a:p>
          <a:p>
            <a:pPr lvl="1"/>
            <a:r>
              <a:rPr lang="en-US" altLang="en-US" sz="2000"/>
              <a:t>Carried by the wind</a:t>
            </a:r>
          </a:p>
          <a:p>
            <a:pPr lvl="1"/>
            <a:r>
              <a:rPr lang="en-US" altLang="en-US" sz="2000"/>
              <a:t>Burned out soldier’s lungs</a:t>
            </a:r>
          </a:p>
          <a:p>
            <a:pPr lvl="1"/>
            <a:r>
              <a:rPr lang="en-US" altLang="en-US" sz="2000"/>
              <a:t>Deadly in the trenches </a:t>
            </a:r>
            <a:br>
              <a:rPr lang="en-US" altLang="en-US" sz="2000"/>
            </a:br>
            <a:r>
              <a:rPr lang="en-US" altLang="en-US" sz="2000"/>
              <a:t>where it would </a:t>
            </a:r>
            <a:br>
              <a:rPr lang="en-US" altLang="en-US" sz="2000"/>
            </a:br>
            <a:r>
              <a:rPr lang="en-US" altLang="en-US" sz="2000"/>
              <a:t>sit at the bottom</a:t>
            </a:r>
          </a:p>
        </p:txBody>
      </p:sp>
      <p:pic>
        <p:nvPicPr>
          <p:cNvPr id="41991" name="Picture 7">
            <a:extLst>
              <a:ext uri="{FF2B5EF4-FFF2-40B4-BE49-F238E27FC236}">
                <a16:creationId xmlns:a16="http://schemas.microsoft.com/office/drawing/2014/main" id="{9B657229-9BFA-1997-9BBC-3514083DB9A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984375"/>
            <a:ext cx="5105400" cy="36496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6167C5D-83B4-C474-5E87-524AB6F04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Life in the Trenches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92ACFAF-7B42-F8B6-CB08-1A988E9AC0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Trench warfare baffled military leaders</a:t>
            </a:r>
          </a:p>
          <a:p>
            <a:pPr lvl="1"/>
            <a:r>
              <a:rPr lang="en-US" altLang="en-US" sz="2000"/>
              <a:t>Attempt a breakthrough</a:t>
            </a:r>
          </a:p>
          <a:p>
            <a:pPr lvl="1"/>
            <a:r>
              <a:rPr lang="en-US" altLang="en-US" sz="2000"/>
              <a:t>Then return to a war of movement</a:t>
            </a:r>
          </a:p>
          <a:p>
            <a:pPr lvl="1"/>
            <a:r>
              <a:rPr lang="en-US" altLang="en-US" sz="2000"/>
              <a:t>Millions of young men sacrificed attempting the breakthrough</a:t>
            </a:r>
          </a:p>
        </p:txBody>
      </p:sp>
      <p:pic>
        <p:nvPicPr>
          <p:cNvPr id="29702" name="Picture 6">
            <a:extLst>
              <a:ext uri="{FF2B5EF4-FFF2-40B4-BE49-F238E27FC236}">
                <a16:creationId xmlns:a16="http://schemas.microsoft.com/office/drawing/2014/main" id="{B78580FE-6482-9B4D-BFD3-1BDCE76D9B6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2114550"/>
            <a:ext cx="4648200" cy="30908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00EB2C6-C975-EEE4-BA6C-5596F385A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Battle of Verdun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C8E38B4-890C-D407-FB48-764FEA2BE4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819400" cy="4525963"/>
          </a:xfrm>
        </p:spPr>
        <p:txBody>
          <a:bodyPr/>
          <a:lstStyle/>
          <a:p>
            <a:r>
              <a:rPr lang="en-US" altLang="en-US" sz="2000"/>
              <a:t>10 months</a:t>
            </a:r>
          </a:p>
          <a:p>
            <a:r>
              <a:rPr lang="en-US" altLang="en-US" sz="2000"/>
              <a:t>700,000 men killed</a:t>
            </a:r>
          </a:p>
        </p:txBody>
      </p:sp>
      <p:pic>
        <p:nvPicPr>
          <p:cNvPr id="30726" name="Picture 6">
            <a:extLst>
              <a:ext uri="{FF2B5EF4-FFF2-40B4-BE49-F238E27FC236}">
                <a16:creationId xmlns:a16="http://schemas.microsoft.com/office/drawing/2014/main" id="{688935B7-772A-9885-A2B2-C6FFB7B9BE6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495425"/>
            <a:ext cx="4953000" cy="44592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61453C5-E2C4-1442-F991-F3F9C0B27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Battle of Verdun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C245A27-63DB-3707-F5B4-A029110DC3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3276600" cy="4525963"/>
          </a:xfrm>
        </p:spPr>
        <p:txBody>
          <a:bodyPr/>
          <a:lstStyle/>
          <a:p>
            <a:r>
              <a:rPr lang="en-US" altLang="en-US" sz="2000"/>
              <a:t>10 months</a:t>
            </a:r>
          </a:p>
          <a:p>
            <a:r>
              <a:rPr lang="en-US" altLang="en-US" sz="2000"/>
              <a:t>700,000 men killed</a:t>
            </a:r>
          </a:p>
        </p:txBody>
      </p:sp>
      <p:pic>
        <p:nvPicPr>
          <p:cNvPr id="36871" name="Picture 7" descr="Underground gallery at Verdun">
            <a:extLst>
              <a:ext uri="{FF2B5EF4-FFF2-40B4-BE49-F238E27FC236}">
                <a16:creationId xmlns:a16="http://schemas.microsoft.com/office/drawing/2014/main" id="{6E97CBD0-0A48-FB71-4E9C-8611E0FE10F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681163"/>
            <a:ext cx="5943600" cy="3508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8E9B86E-42DB-1246-3AC5-1E9B3243B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changes of war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95CAB13-467E-3BA1-DA53-B1C6766D7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New weapons crippled the “frozen front”</a:t>
            </a:r>
          </a:p>
          <a:p>
            <a:pPr lvl="1"/>
            <a:r>
              <a:rPr lang="en-US" altLang="en-US"/>
              <a:t>Poison gas (mustard gas)</a:t>
            </a:r>
          </a:p>
          <a:p>
            <a:pPr lvl="1"/>
            <a:r>
              <a:rPr lang="en-US" altLang="en-US"/>
              <a:t>Hand grenades</a:t>
            </a:r>
          </a:p>
          <a:p>
            <a:pPr lvl="1"/>
            <a:r>
              <a:rPr lang="en-US" altLang="en-US"/>
              <a:t>Flame throwers</a:t>
            </a:r>
          </a:p>
          <a:p>
            <a:pPr lvl="1"/>
            <a:r>
              <a:rPr lang="en-US" altLang="en-US"/>
              <a:t>Tanks</a:t>
            </a:r>
          </a:p>
          <a:p>
            <a:pPr lvl="1"/>
            <a:r>
              <a:rPr lang="en-US" altLang="en-US"/>
              <a:t>Airplanes</a:t>
            </a:r>
          </a:p>
          <a:p>
            <a:pPr lvl="1"/>
            <a:r>
              <a:rPr lang="en-US" altLang="en-US"/>
              <a:t>Tanks</a:t>
            </a:r>
          </a:p>
          <a:p>
            <a:pPr lvl="1"/>
            <a:r>
              <a:rPr lang="en-US" altLang="en-US"/>
              <a:t>Subs</a:t>
            </a:r>
          </a:p>
          <a:p>
            <a:pPr lvl="1">
              <a:buFontTx/>
              <a:buNone/>
            </a:pPr>
            <a:endParaRPr lang="en-US" altLang="en-US"/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80ABBB06-2487-FF08-D128-3206BD54A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575" y="2286000"/>
            <a:ext cx="3179763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B8513DD-20EC-EBA3-B5E1-0A7817F05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changes of war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EAFE92A-7FBE-F6D5-CB81-E5058481C9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Airplanes</a:t>
            </a:r>
          </a:p>
          <a:p>
            <a:pPr lvl="1"/>
            <a:r>
              <a:rPr lang="en-US" altLang="en-US" sz="2400"/>
              <a:t>Dog fights in the air</a:t>
            </a:r>
          </a:p>
          <a:p>
            <a:pPr lvl="1"/>
            <a:r>
              <a:rPr lang="en-US" altLang="en-US" sz="2400"/>
              <a:t>Bombing inaccurate</a:t>
            </a:r>
          </a:p>
          <a:p>
            <a:pPr lvl="1"/>
            <a:r>
              <a:rPr lang="en-US" altLang="en-US" sz="2400"/>
              <a:t>Romanticized the battlefields</a:t>
            </a:r>
          </a:p>
          <a:p>
            <a:pPr lvl="1"/>
            <a:r>
              <a:rPr lang="en-US" altLang="en-US" sz="2400"/>
              <a:t>Paris and London bombed</a:t>
            </a:r>
          </a:p>
          <a:p>
            <a:pPr lvl="1"/>
            <a:r>
              <a:rPr lang="en-US" altLang="en-US" sz="2400"/>
              <a:t>Pilots fired pistols and threw hand grenades</a:t>
            </a:r>
          </a:p>
        </p:txBody>
      </p:sp>
      <p:pic>
        <p:nvPicPr>
          <p:cNvPr id="38922" name="Picture 10">
            <a:extLst>
              <a:ext uri="{FF2B5EF4-FFF2-40B4-BE49-F238E27FC236}">
                <a16:creationId xmlns:a16="http://schemas.microsoft.com/office/drawing/2014/main" id="{D1A94D33-12A6-077A-9576-ACD849B185A6}"/>
              </a:ext>
            </a:extLst>
          </p:cNvPr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7600" y="1676400"/>
            <a:ext cx="3457575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>
            <a:extLst>
              <a:ext uri="{FF2B5EF4-FFF2-40B4-BE49-F238E27FC236}">
                <a16:creationId xmlns:a16="http://schemas.microsoft.com/office/drawing/2014/main" id="{20574D72-248C-E823-5609-2B195B4E8B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Eastern Front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9797A392-B062-39F4-CC92-AD05C39BF7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Russian army moved into Eastern Germany on August 30, 1914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Defeated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Austrians kicked out of Serbia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Italians attacked Austria in 1915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G. came to Austrian aid and pushed Russians back 300 miles into own territory</a:t>
            </a:r>
          </a:p>
        </p:txBody>
      </p:sp>
      <p:pic>
        <p:nvPicPr>
          <p:cNvPr id="31752" name="Picture 8">
            <a:extLst>
              <a:ext uri="{FF2B5EF4-FFF2-40B4-BE49-F238E27FC236}">
                <a16:creationId xmlns:a16="http://schemas.microsoft.com/office/drawing/2014/main" id="{544D5372-2D1A-9C61-A159-E7A3812FA41B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690688"/>
            <a:ext cx="4343400" cy="4343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960F91D-C8C4-D27D-532E-23716DCD8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Eastern Front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E68DAE7-3B3E-05C4-4682-E0F7AAEE58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Much more mobile more than the West</a:t>
            </a:r>
          </a:p>
          <a:p>
            <a:pPr lvl="1"/>
            <a:r>
              <a:rPr lang="en-US" altLang="en-US" sz="2400"/>
              <a:t>But loss of life still very high</a:t>
            </a:r>
          </a:p>
          <a:p>
            <a:pPr lvl="1"/>
            <a:r>
              <a:rPr lang="en-US" altLang="en-US" sz="2400"/>
              <a:t>1915:  2.5 million Russians killed, captured, or wounded</a:t>
            </a:r>
          </a:p>
          <a:p>
            <a:pPr lvl="1"/>
            <a:endParaRPr lang="en-US" altLang="en-US" sz="2400"/>
          </a:p>
        </p:txBody>
      </p:sp>
      <p:pic>
        <p:nvPicPr>
          <p:cNvPr id="33798" name="Picture 6">
            <a:extLst>
              <a:ext uri="{FF2B5EF4-FFF2-40B4-BE49-F238E27FC236}">
                <a16:creationId xmlns:a16="http://schemas.microsoft.com/office/drawing/2014/main" id="{6EA55774-A640-22CB-08DB-3C0C78E44C58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2188" y="1295400"/>
            <a:ext cx="3709987" cy="5105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4F2BF3F-D408-F507-92CA-E2AA9795D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Eastern Front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C933F2E-86EB-3949-985D-BB38FC5359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Germany and Austria Hungary joined by Bulgaria in Sept. 1915</a:t>
            </a:r>
          </a:p>
          <a:p>
            <a:pPr lvl="1"/>
            <a:r>
              <a:rPr lang="en-US" altLang="en-US" sz="2400"/>
              <a:t>Attacked and eliminated Serbia from war</a:t>
            </a:r>
          </a:p>
        </p:txBody>
      </p:sp>
      <p:pic>
        <p:nvPicPr>
          <p:cNvPr id="34821" name="Picture 5">
            <a:extLst>
              <a:ext uri="{FF2B5EF4-FFF2-40B4-BE49-F238E27FC236}">
                <a16:creationId xmlns:a16="http://schemas.microsoft.com/office/drawing/2014/main" id="{C72879B5-AEC4-B892-96F5-C4DAA499E63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6625" y="1219200"/>
            <a:ext cx="3543300" cy="4876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78C8B72-F487-0A19-0EC6-3167D7957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Book Antiqua" panose="02040602050305030304" pitchFamily="18" charset="0"/>
              </a:rPr>
              <a:t>The inevitability of war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5B1574-B228-DDDB-9337-1A8A37E8822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latin typeface="Book Antiqua" panose="02040602050305030304" pitchFamily="18" charset="0"/>
              </a:rPr>
              <a:t>July 28, 1914 A-H declares war on Serbia</a:t>
            </a:r>
          </a:p>
          <a:p>
            <a:r>
              <a:rPr lang="en-US" altLang="en-US" sz="2400">
                <a:latin typeface="Book Antiqua" panose="02040602050305030304" pitchFamily="18" charset="0"/>
              </a:rPr>
              <a:t>July 29, 1914 Russia orders full mobilization of its troops</a:t>
            </a:r>
          </a:p>
          <a:p>
            <a:r>
              <a:rPr lang="en-US" altLang="en-US" sz="2400">
                <a:latin typeface="Book Antiqua" panose="02040602050305030304" pitchFamily="18" charset="0"/>
              </a:rPr>
              <a:t>August 1,1914 Germany declares war on Russia</a:t>
            </a:r>
          </a:p>
          <a:p>
            <a:r>
              <a:rPr lang="en-US" altLang="en-US" sz="2400">
                <a:latin typeface="Book Antiqua" panose="02040602050305030304" pitchFamily="18" charset="0"/>
              </a:rPr>
              <a:t>August 2, 1914 Germany demands Belgium declare access to German troops</a:t>
            </a:r>
          </a:p>
          <a:p>
            <a:pPr>
              <a:buFontTx/>
              <a:buNone/>
            </a:pPr>
            <a:endParaRPr lang="en-US" altLang="en-US" sz="2400">
              <a:latin typeface="Book Antiqua" panose="02040602050305030304" pitchFamily="18" charset="0"/>
            </a:endParaRPr>
          </a:p>
          <a:p>
            <a:endParaRPr lang="en-US" altLang="en-US" sz="2400">
              <a:latin typeface="Book Antiqua" panose="02040602050305030304" pitchFamily="18" charset="0"/>
            </a:endParaRP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ED9FFECE-73C5-4FE9-6474-60F9C137E41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2206625"/>
            <a:ext cx="4267200" cy="3889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CBA73C3-A005-59C2-9404-D57C28278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Home Front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914FA032-1347-C7C2-1345-995CF0625D0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Women took war factory jobs</a:t>
            </a:r>
          </a:p>
          <a:p>
            <a:r>
              <a:rPr lang="en-US" altLang="en-US" sz="2800"/>
              <a:t>Received lower wages than males</a:t>
            </a:r>
          </a:p>
          <a:p>
            <a:r>
              <a:rPr lang="en-US" altLang="en-US" sz="2800"/>
              <a:t>Food shortages made running a household difficult</a:t>
            </a:r>
          </a:p>
        </p:txBody>
      </p:sp>
      <p:pic>
        <p:nvPicPr>
          <p:cNvPr id="44039" name="Picture 7">
            <a:extLst>
              <a:ext uri="{FF2B5EF4-FFF2-40B4-BE49-F238E27FC236}">
                <a16:creationId xmlns:a16="http://schemas.microsoft.com/office/drawing/2014/main" id="{F0C0F71C-3ED9-C228-75A0-A9D7AEAF2412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7775" y="1447800"/>
            <a:ext cx="3302000" cy="495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1F20764-1FB9-E1CA-F660-EF675B340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Home Front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A71A4E6-F822-F633-F0C6-22F5B0C859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Censorship </a:t>
            </a:r>
          </a:p>
          <a:p>
            <a:pPr lvl="1"/>
            <a:r>
              <a:rPr lang="en-US" altLang="en-US" sz="2400"/>
              <a:t>Not told about high death toll</a:t>
            </a:r>
          </a:p>
          <a:p>
            <a:pPr lvl="1"/>
            <a:r>
              <a:rPr lang="en-US" altLang="en-US" sz="2400"/>
              <a:t>Romanticized the battlefields</a:t>
            </a:r>
          </a:p>
          <a:p>
            <a:pPr lvl="1">
              <a:buFontTx/>
              <a:buNone/>
            </a:pPr>
            <a:r>
              <a:rPr lang="en-US" altLang="en-US" sz="2400"/>
              <a:t>“soldiers have died a beautiful death, in noble battle, we shall rediscover poetry…epic and chivalrous”</a:t>
            </a:r>
          </a:p>
        </p:txBody>
      </p:sp>
      <p:pic>
        <p:nvPicPr>
          <p:cNvPr id="46087" name="Picture 7">
            <a:extLst>
              <a:ext uri="{FF2B5EF4-FFF2-40B4-BE49-F238E27FC236}">
                <a16:creationId xmlns:a16="http://schemas.microsoft.com/office/drawing/2014/main" id="{47E88D5E-2508-3EE2-8D53-882E948BF410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2273300"/>
            <a:ext cx="4876800" cy="3230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2C9C3E3-F6B3-DDBB-794E-F7C8B9CC1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Home Front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6C8434E-E6BE-3809-3BEF-DF0004CE92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r>
              <a:rPr lang="en-US" altLang="en-US" sz="2800"/>
              <a:t>Censorship </a:t>
            </a:r>
          </a:p>
          <a:p>
            <a:pPr>
              <a:buFontTx/>
              <a:buNone/>
            </a:pPr>
            <a:r>
              <a:rPr lang="en-US" altLang="en-US" sz="2800"/>
              <a:t>“</a:t>
            </a:r>
            <a:r>
              <a:rPr lang="en-US" altLang="en-US" sz="2000"/>
              <a:t>Newspapers described troops as itching to go over the top.”</a:t>
            </a:r>
          </a:p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“Government reported to the press that life in the trenches promoted good health and clear air”</a:t>
            </a:r>
          </a:p>
          <a:p>
            <a:pPr lvl="1">
              <a:buFontTx/>
              <a:buNone/>
            </a:pPr>
            <a:endParaRPr lang="en-US" altLang="en-US" sz="2400"/>
          </a:p>
        </p:txBody>
      </p:sp>
      <p:pic>
        <p:nvPicPr>
          <p:cNvPr id="47111" name="Picture 7">
            <a:hlinkClick r:id="rId3"/>
            <a:extLst>
              <a:ext uri="{FF2B5EF4-FFF2-40B4-BE49-F238E27FC236}">
                <a16:creationId xmlns:a16="http://schemas.microsoft.com/office/drawing/2014/main" id="{0594BB5F-D4BB-779D-13B4-7673CE58B6D4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1746250"/>
            <a:ext cx="4800600" cy="4102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D3CBDEB-C51C-24A6-44C4-7514C3493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Home Front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3ABED73-67E4-893D-35A5-FE32C099D74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r>
              <a:rPr lang="en-US" altLang="en-US" sz="2800"/>
              <a:t>“On Leave”</a:t>
            </a:r>
          </a:p>
          <a:p>
            <a:pPr>
              <a:buFontTx/>
              <a:buNone/>
            </a:pPr>
            <a:r>
              <a:rPr lang="en-US" altLang="en-US" sz="2800"/>
              <a:t>Troops would stay together so they could sympathize with each other</a:t>
            </a:r>
          </a:p>
        </p:txBody>
      </p:sp>
      <p:pic>
        <p:nvPicPr>
          <p:cNvPr id="48135" name="Picture 7">
            <a:extLst>
              <a:ext uri="{FF2B5EF4-FFF2-40B4-BE49-F238E27FC236}">
                <a16:creationId xmlns:a16="http://schemas.microsoft.com/office/drawing/2014/main" id="{D70E116E-D814-01D3-B0E9-B47C42A9012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2003425"/>
            <a:ext cx="4267200" cy="33051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DC0ECD7-62B6-144D-620F-6DC254590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Home Front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8C5F575-27DB-0750-55E2-DE7B028C125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r>
              <a:rPr lang="en-US" altLang="en-US" sz="2800"/>
              <a:t>Impossible to hide death</a:t>
            </a:r>
          </a:p>
          <a:p>
            <a:pPr lvl="1"/>
            <a:r>
              <a:rPr lang="en-US" altLang="en-US" sz="2400"/>
              <a:t>Women in mourning</a:t>
            </a:r>
          </a:p>
          <a:p>
            <a:pPr lvl="1"/>
            <a:r>
              <a:rPr lang="en-US" altLang="en-US" sz="2400"/>
              <a:t>Badly wounded soldiers returned home</a:t>
            </a:r>
          </a:p>
          <a:p>
            <a:pPr lvl="1"/>
            <a:r>
              <a:rPr lang="en-US" altLang="en-US" sz="2400"/>
              <a:t>Opposition began to emerge</a:t>
            </a:r>
          </a:p>
        </p:txBody>
      </p:sp>
      <p:pic>
        <p:nvPicPr>
          <p:cNvPr id="49159" name="Picture 7">
            <a:extLst>
              <a:ext uri="{FF2B5EF4-FFF2-40B4-BE49-F238E27FC236}">
                <a16:creationId xmlns:a16="http://schemas.microsoft.com/office/drawing/2014/main" id="{A0339EC1-A843-44CF-2D23-54349D8056C0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2209800"/>
            <a:ext cx="5029200" cy="3200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F507C7D-EFEB-4B57-8917-C0FFE17AF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war ends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1BD473D-B686-A133-5B9A-A5E3536CFF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r>
              <a:rPr lang="en-US" altLang="en-US" sz="2800"/>
              <a:t>1917 – Russia surrenders (a separate peace)</a:t>
            </a:r>
          </a:p>
          <a:p>
            <a:r>
              <a:rPr lang="en-US" altLang="en-US" sz="2800"/>
              <a:t>U.S. joins the war on the Allied side</a:t>
            </a:r>
          </a:p>
          <a:p>
            <a:r>
              <a:rPr lang="en-US" altLang="en-US" sz="2800"/>
              <a:t>Nov. 11, 1918 Armistice</a:t>
            </a:r>
          </a:p>
        </p:txBody>
      </p:sp>
      <p:pic>
        <p:nvPicPr>
          <p:cNvPr id="50183" name="Picture 7">
            <a:extLst>
              <a:ext uri="{FF2B5EF4-FFF2-40B4-BE49-F238E27FC236}">
                <a16:creationId xmlns:a16="http://schemas.microsoft.com/office/drawing/2014/main" id="{3C791540-69DA-04B7-6B3F-536BF30457D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1800225"/>
            <a:ext cx="5257800" cy="38973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8D0BF23-3294-1833-D397-92DD1B593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Death Toll of War</a:t>
            </a:r>
          </a:p>
        </p:txBody>
      </p:sp>
      <p:graphicFrame>
        <p:nvGraphicFramePr>
          <p:cNvPr id="51265" name="Group 65">
            <a:extLst>
              <a:ext uri="{FF2B5EF4-FFF2-40B4-BE49-F238E27FC236}">
                <a16:creationId xmlns:a16="http://schemas.microsoft.com/office/drawing/2014/main" id="{D547A1FE-FA0D-2D14-4DE9-7075EFB2F24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81000" y="1752600"/>
          <a:ext cx="8077200" cy="292100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300267248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1310761881"/>
                    </a:ext>
                  </a:extLst>
                </a:gridCol>
              </a:tblGrid>
              <a:tr h="973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Allied Powers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Central Powers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605410"/>
                  </a:ext>
                </a:extLst>
              </a:tr>
              <a:tr h="974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 million served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 million 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035846"/>
                  </a:ext>
                </a:extLst>
              </a:tr>
              <a:tr h="973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 million casualties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million casualties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641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41C7633-342E-9E36-71B0-B96369EFD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Social Impact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935500C-3D57-9F8E-C694-A0F92C8B0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Men lost limbs and were mutilated</a:t>
            </a:r>
          </a:p>
          <a:p>
            <a:r>
              <a:rPr lang="en-US" altLang="en-US"/>
              <a:t>Birthrate fell markedly </a:t>
            </a:r>
          </a:p>
          <a:p>
            <a:r>
              <a:rPr lang="en-US" altLang="en-US"/>
              <a:t>Invalids unable to work </a:t>
            </a:r>
          </a:p>
          <a:p>
            <a:r>
              <a:rPr lang="en-US" altLang="en-US"/>
              <a:t>Ethnic hostility </a:t>
            </a:r>
          </a:p>
          <a:p>
            <a:r>
              <a:rPr lang="en-US" altLang="en-US"/>
              <a:t>Influenza epidemic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87423A4-9C91-21CF-80BA-259BFD5A4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Psychological impact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1DA9B4B-2C96-B831-7D21-043E1598FD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“Never such innocence again”</a:t>
            </a:r>
          </a:p>
          <a:p>
            <a:r>
              <a:rPr lang="en-US" altLang="en-US"/>
              <a:t>Bitterness towards aristocratic officers whose lives were never in danger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D5DE49BE-E7E1-A464-D346-77C11D041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E1A8F35-BC0F-66FF-679A-39549023F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“Belgium is a country, not a road”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D4C9590-569A-AAB4-4B1B-89205B25B8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latin typeface="Book Antiqua" panose="02040602050305030304" pitchFamily="18" charset="0"/>
              </a:rPr>
              <a:t>King Albert I of Belgium denied permission</a:t>
            </a:r>
          </a:p>
          <a:p>
            <a:r>
              <a:rPr lang="en-US" altLang="en-US" sz="2400">
                <a:latin typeface="Book Antiqua" panose="02040602050305030304" pitchFamily="18" charset="0"/>
              </a:rPr>
              <a:t>August 2, 1914 Germany declared war on France</a:t>
            </a:r>
          </a:p>
          <a:p>
            <a:pPr lvl="1"/>
            <a:r>
              <a:rPr lang="en-US" altLang="en-US" sz="2000">
                <a:latin typeface="Book Antiqua" panose="02040602050305030304" pitchFamily="18" charset="0"/>
              </a:rPr>
              <a:t>Why???  </a:t>
            </a:r>
          </a:p>
          <a:p>
            <a:pPr lvl="1"/>
            <a:r>
              <a:rPr lang="en-US" altLang="en-US" sz="2000">
                <a:latin typeface="Book Antiqua" panose="02040602050305030304" pitchFamily="18" charset="0"/>
              </a:rPr>
              <a:t>The Schlieffen Plan!</a:t>
            </a:r>
          </a:p>
          <a:p>
            <a:r>
              <a:rPr lang="en-US" altLang="en-US" sz="2400">
                <a:latin typeface="Book Antiqua" panose="02040602050305030304" pitchFamily="18" charset="0"/>
              </a:rPr>
              <a:t>August 4, 1914 Great Britain declared war on Germany for violating Belgian neutrality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C3AA64E7-023A-46C6-E693-3735C23B3A8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2838" y="1295400"/>
            <a:ext cx="3417887" cy="5029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>
            <a:extLst>
              <a:ext uri="{FF2B5EF4-FFF2-40B4-BE49-F238E27FC236}">
                <a16:creationId xmlns:a16="http://schemas.microsoft.com/office/drawing/2014/main" id="{202BD64D-7279-A487-22D7-EA17D3536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0010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2FF1014B-3F75-C1E0-79DC-E6FEE58C1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Book Antiqua" panose="02040602050305030304" pitchFamily="18" charset="0"/>
              </a:rPr>
              <a:t>1914 – 1915 Illusions and Stalemate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9B99171-EA5A-5FE3-20ED-A81801A82D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Many Europeans were excited about war</a:t>
            </a:r>
          </a:p>
          <a:p>
            <a:pPr lvl="1"/>
            <a:r>
              <a:rPr lang="en-US" altLang="en-US" sz="2400"/>
              <a:t>“Defend yourself against the aggressors”</a:t>
            </a:r>
          </a:p>
          <a:p>
            <a:pPr lvl="1"/>
            <a:r>
              <a:rPr lang="en-US" altLang="en-US" sz="2400"/>
              <a:t>Domestic differences were put aside</a:t>
            </a:r>
          </a:p>
        </p:txBody>
      </p:sp>
      <p:pic>
        <p:nvPicPr>
          <p:cNvPr id="7176" name="Picture 8">
            <a:extLst>
              <a:ext uri="{FF2B5EF4-FFF2-40B4-BE49-F238E27FC236}">
                <a16:creationId xmlns:a16="http://schemas.microsoft.com/office/drawing/2014/main" id="{03FB0256-521D-6894-F1C5-A4944B1BA86C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524000"/>
            <a:ext cx="3886200" cy="4724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2C23DAD-478A-8245-795D-6F04E3B54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Book Antiqua" panose="02040602050305030304" pitchFamily="18" charset="0"/>
              </a:rPr>
              <a:t>1914 – 1915 Illusions and Stalemate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491870D-7C52-3388-7BF2-313A7C7CE3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War would be over in a few weeks</a:t>
            </a:r>
          </a:p>
          <a:p>
            <a:pPr lvl="1"/>
            <a:r>
              <a:rPr lang="en-US" altLang="en-US" sz="2400"/>
              <a:t>Ignored the length and brutality of the American Civil War</a:t>
            </a:r>
          </a:p>
          <a:p>
            <a:pPr lvl="1">
              <a:buFontTx/>
              <a:buNone/>
            </a:pPr>
            <a:r>
              <a:rPr lang="en-US" altLang="en-US" sz="2400"/>
              <a:t>	(prototype to World War I)</a:t>
            </a:r>
          </a:p>
          <a:p>
            <a:pPr lvl="1">
              <a:buFontTx/>
              <a:buNone/>
            </a:pPr>
            <a:endParaRPr lang="en-US" altLang="en-US" sz="2400"/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6B46B83C-93CB-E678-42DE-3898349CDBA6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3338" y="2776538"/>
            <a:ext cx="3108325" cy="2173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5D800C6-32E2-9CFD-D7B8-262829544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Book Antiqua" panose="02040602050305030304" pitchFamily="18" charset="0"/>
              </a:rPr>
              <a:t>1914 – 1915 Illusions and Stalemate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159AB79-8687-D112-6558-A600EDD35B1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Belief that Modern industrial war could not be conducted for more than a few months</a:t>
            </a:r>
          </a:p>
          <a:p>
            <a:endParaRPr lang="en-US" altLang="en-US" sz="2800"/>
          </a:p>
          <a:p>
            <a:r>
              <a:rPr lang="en-US" altLang="en-US" sz="2800"/>
              <a:t>“Home by Christmas”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C0C279D2-A815-8D90-5A13-49D410B09FDB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2473325"/>
            <a:ext cx="4572000" cy="3394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81FE489-9F49-C9E3-2EBD-9FD4114D7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Book Antiqua" panose="02040602050305030304" pitchFamily="18" charset="0"/>
              </a:rPr>
              <a:t>1914 – 1915 Illusions and Stalemate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DDF5042-7A6D-547C-BD3A-F5D3E0EF91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“Fatal attraction of war”</a:t>
            </a:r>
          </a:p>
          <a:p>
            <a:pPr lvl="1"/>
            <a:r>
              <a:rPr lang="en-US" altLang="en-US" sz="2400"/>
              <a:t>Exhilarating release from every day life</a:t>
            </a:r>
          </a:p>
          <a:p>
            <a:pPr lvl="1"/>
            <a:r>
              <a:rPr lang="en-US" altLang="en-US" sz="2400"/>
              <a:t>A glorious adventure</a:t>
            </a:r>
          </a:p>
          <a:p>
            <a:pPr lvl="1"/>
            <a:r>
              <a:rPr lang="en-US" altLang="en-US" sz="2400"/>
              <a:t>War would rid the nations of selfishness</a:t>
            </a:r>
          </a:p>
          <a:p>
            <a:pPr lvl="1"/>
            <a:r>
              <a:rPr lang="en-US" altLang="en-US" sz="2400"/>
              <a:t>Spark a national re-birth based on heroism</a:t>
            </a:r>
          </a:p>
        </p:txBody>
      </p:sp>
      <p:pic>
        <p:nvPicPr>
          <p:cNvPr id="13324" name="Picture 12">
            <a:extLst>
              <a:ext uri="{FF2B5EF4-FFF2-40B4-BE49-F238E27FC236}">
                <a16:creationId xmlns:a16="http://schemas.microsoft.com/office/drawing/2014/main" id="{6BCA0E62-EFE0-9ECA-2437-1AD0D3544D7A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1438" y="1143000"/>
            <a:ext cx="3186112" cy="5715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944</Words>
  <Application>Microsoft Office PowerPoint</Application>
  <PresentationFormat>On-screen Show (4:3)</PresentationFormat>
  <Paragraphs>203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Bell MT</vt:lpstr>
      <vt:lpstr>Book Antiqua</vt:lpstr>
      <vt:lpstr>Default Design</vt:lpstr>
      <vt:lpstr>World War I</vt:lpstr>
      <vt:lpstr>Inevitability of war</vt:lpstr>
      <vt:lpstr>The inevitability of war</vt:lpstr>
      <vt:lpstr>“Belgium is a country, not a road”</vt:lpstr>
      <vt:lpstr>PowerPoint Presentation</vt:lpstr>
      <vt:lpstr>1914 – 1915 Illusions and Stalemate</vt:lpstr>
      <vt:lpstr>1914 – 1915 Illusions and Stalemate</vt:lpstr>
      <vt:lpstr>1914 – 1915 Illusions and Stalemate</vt:lpstr>
      <vt:lpstr>1914 – 1915 Illusions and Stalemate</vt:lpstr>
      <vt:lpstr>The Schlieffen Plan’s  Destructive Nature</vt:lpstr>
      <vt:lpstr>The Schlieffen Plan</vt:lpstr>
      <vt:lpstr>The Schlieffen Plan’s  Destructive Nature</vt:lpstr>
      <vt:lpstr>The Schlieffen Plan’s  Destructive Nature</vt:lpstr>
      <vt:lpstr>The Trenches</vt:lpstr>
      <vt:lpstr>The Trenches</vt:lpstr>
      <vt:lpstr>PowerPoint Presentation</vt:lpstr>
      <vt:lpstr>PowerPoint Presentation</vt:lpstr>
      <vt:lpstr>Life in the Trenches</vt:lpstr>
      <vt:lpstr>Life in the Trenches</vt:lpstr>
      <vt:lpstr>“Death is everywhere”</vt:lpstr>
      <vt:lpstr>“Death is everywhere”</vt:lpstr>
      <vt:lpstr>Life in the Trenches</vt:lpstr>
      <vt:lpstr>Battle of Verdun</vt:lpstr>
      <vt:lpstr>Battle of Verdun</vt:lpstr>
      <vt:lpstr>The changes of war</vt:lpstr>
      <vt:lpstr>The changes of war</vt:lpstr>
      <vt:lpstr>The Eastern Front</vt:lpstr>
      <vt:lpstr>The Eastern Front</vt:lpstr>
      <vt:lpstr>The Eastern Front</vt:lpstr>
      <vt:lpstr>The Home Front</vt:lpstr>
      <vt:lpstr>The Home Front</vt:lpstr>
      <vt:lpstr>The Home Front</vt:lpstr>
      <vt:lpstr>The Home Front</vt:lpstr>
      <vt:lpstr>The Home Front</vt:lpstr>
      <vt:lpstr>The war ends</vt:lpstr>
      <vt:lpstr>Death Toll of War</vt:lpstr>
      <vt:lpstr>Social Impact</vt:lpstr>
      <vt:lpstr>Psychological impact</vt:lpstr>
      <vt:lpstr>PowerPoint Presentation</vt:lpstr>
    </vt:vector>
  </TitlesOfParts>
  <Company>Westport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padmin</dc:creator>
  <cp:lastModifiedBy>Nayan GRIFFITHS</cp:lastModifiedBy>
  <cp:revision>10</cp:revision>
  <dcterms:created xsi:type="dcterms:W3CDTF">2003-02-10T12:40:34Z</dcterms:created>
  <dcterms:modified xsi:type="dcterms:W3CDTF">2023-06-06T10:57:12Z</dcterms:modified>
</cp:coreProperties>
</file>